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6" r:id="rId5"/>
    <p:sldId id="267" r:id="rId6"/>
    <p:sldId id="268" r:id="rId7"/>
    <p:sldId id="269" r:id="rId8"/>
    <p:sldId id="265" r:id="rId9"/>
    <p:sldId id="272" r:id="rId10"/>
    <p:sldId id="273" r:id="rId11"/>
    <p:sldId id="274" r:id="rId12"/>
    <p:sldId id="275" r:id="rId13"/>
    <p:sldId id="271" r:id="rId14"/>
    <p:sldId id="277" r:id="rId15"/>
    <p:sldId id="278" r:id="rId16"/>
    <p:sldId id="280" r:id="rId17"/>
    <p:sldId id="28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30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2482C6-C689-405D-AE25-739E4B3EC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F75D29E-F245-4F9D-B7C1-6776C584C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ED6813-D8CA-45D4-98A4-42232DE6B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A5AD14-72F0-4A03-97A7-FC6832911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05D330-683C-4252-9852-5A83AFD57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109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907B83-11DD-4EDE-8469-F4C77C6C5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4541C4-74F5-414E-B84F-B8E2D4FE88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76BEB3-76A8-4917-B71A-B84A5DDD6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09E73B-9861-4882-8D1D-656EF97D4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D0901B-5F87-4C75-886C-D4CAF2174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371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419BDE-EB63-4D0F-9122-FDE6843B11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14B2FC7-E37F-4669-BCC7-520EC3419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3370C0-83FE-4E23-929F-1D7241D71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B8349A-6ECD-4C72-81E5-F337C3611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36BABA-7950-422B-B6F4-C7BCEA734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77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1A6A36-9283-4C61-8935-95A79157A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1B31E4-3671-4BF2-8A5B-B7C36D02F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45AD52-BCFE-47F4-AF6A-B0D6776B4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99A26E-DD97-497E-9807-6319B12DD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5E9672-821A-49C3-B8C0-4A8D0B0B5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92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A5A34D-7AE3-4AC4-84C6-71FF8044B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79FDA6-E994-41A2-9AB0-4EADF2649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53E2F6-1BD4-481F-9990-1DD553D63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BA7EAB-D707-4715-A255-261D0AC4C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EBE1B5-4402-4D33-9B78-CE0D74F45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342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41E970-0E33-489A-A1E0-B9FE66797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473CF7-9B25-46CC-AF15-AB62A185ED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FDD4948-4EBE-4C4E-A1B7-3E88C179E5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A51CC0-8409-454B-8F14-ECF325C0E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F8886A-6BA5-4A4A-B764-D60FC3ED5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356A20-9C29-4B5B-AAFC-8DF4984F0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670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EE9C8D-F336-4CAE-BEAA-7BCA84396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96DB1BC-0FE6-4DF9-947E-D9FBC9576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43D14B-F7B6-4B7E-A791-E8BE3655B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D831315-90A9-401C-9D30-D116667772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28092F9-BEB0-483B-A505-BF599CFE60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6ADB615-1F1B-4AE5-B5C6-9DCBDCFB9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294FD68-6DEA-4AFE-91F4-6DF4E177E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BEA34D8-E0A1-4983-877D-115F52BE2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451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38A1E-6AAD-4AAB-AAFF-A8161F3D2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0E671AA-4CEC-47D2-B2A1-6A071A431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62BB4C9-E781-4ED2-A558-A5ECD572C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0E4AFA-2048-4559-8210-0245EA809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4441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1088A4D-A467-49CF-8039-C127A3968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57DF52D-7904-48D6-A0D5-FB98E7321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2869E3-900B-4A39-BB6E-B23B706CA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96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7A20FE-C1E3-4177-8DA9-18F02F795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03CF9E-687F-4D9E-892D-67DFEFEBA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BB904E-B02F-4C8A-BFB7-0353968D9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0CC7CBF-225E-4C6F-A9FB-6815FA6B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AEEF61-0A23-4BFB-B77D-C0866F40A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DB5DE1-106C-44E7-ACB7-F54290D9F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26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67CF2B-17BA-4FBF-9F57-6C3FF88C6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77F7309-50F5-40DB-B354-4747B0BDDE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31DD54-F69B-4746-95B9-ACF791D9E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58907C-83EA-49D7-9EA5-3BFD09E2D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EDCB56-AA42-4467-941C-1DEBCA133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0526E3-C745-47A4-B8F5-DED234234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890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302222C-6870-4DB7-B1CA-05FEB8BF6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E9B288-ECFB-4281-AB15-B556471CF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B42EE4-24B6-4731-AF69-42E175CAB8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BA4B4-A397-4932-91C0-2823EF2A8029}" type="datetimeFigureOut">
              <a:rPr lang="ko-KR" altLang="en-US" smtClean="0"/>
              <a:t>2021. 1. 29.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02DECB-B3F2-4A73-A7AD-BE2B374C66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DBE152-B058-4F9E-9781-3027D0B59D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2561A6-35A8-4A05-A2A9-0BDAD59A14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838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52B0003-6C14-48A7-810D-370DA3DA7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77004"/>
            <a:ext cx="12192001" cy="68571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431873-212A-46CC-B840-C92522284DDE}"/>
              </a:ext>
            </a:extLst>
          </p:cNvPr>
          <p:cNvSpPr txBox="1"/>
          <p:nvPr/>
        </p:nvSpPr>
        <p:spPr>
          <a:xfrm>
            <a:off x="1462360" y="1739493"/>
            <a:ext cx="9267281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한남대학교와 이문고등학교와 함께하는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배스킨라빈스 B" panose="02020603020101020101" pitchFamily="18" charset="-127"/>
              <a:ea typeface="배스킨라빈스 B" panose="02020603020101020101" pitchFamily="18" charset="-127"/>
            </a:endParaRPr>
          </a:p>
          <a:p>
            <a:pPr algn="ctr"/>
            <a:r>
              <a:rPr lang="ko-KR" altLang="en-US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전공체험 멘토링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41F79D-147E-458C-9647-DEC96F9FF3B7}"/>
              </a:ext>
            </a:extLst>
          </p:cNvPr>
          <p:cNvSpPr txBox="1"/>
          <p:nvPr/>
        </p:nvSpPr>
        <p:spPr>
          <a:xfrm>
            <a:off x="2568432" y="4589790"/>
            <a:ext cx="7055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- 2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주차 </a:t>
            </a:r>
            <a:r>
              <a:rPr lang="ko-KR" alt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텔레그램으로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 중고물품 받아오기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- 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배스킨라빈스 B" panose="02020603020101020101" pitchFamily="18" charset="-127"/>
              <a:ea typeface="배스킨라빈스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529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C34A11-9A79-4FD1-ACC5-D83B8D91A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2" r="22718"/>
          <a:stretch/>
        </p:blipFill>
        <p:spPr>
          <a:xfrm>
            <a:off x="1833217" y="685800"/>
            <a:ext cx="8423966" cy="5600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36EA12-B8EA-4113-9666-2CB037FD4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2" t="18889" r="27197" b="16667"/>
          <a:stretch/>
        </p:blipFill>
        <p:spPr>
          <a:xfrm>
            <a:off x="2433983" y="1295400"/>
            <a:ext cx="7197034" cy="441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0D61FE-4FFD-4CE5-9010-E794C1B318CA}"/>
              </a:ext>
            </a:extLst>
          </p:cNvPr>
          <p:cNvSpPr txBox="1"/>
          <p:nvPr/>
        </p:nvSpPr>
        <p:spPr>
          <a:xfrm>
            <a:off x="4338160" y="3044280"/>
            <a:ext cx="35157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같이 해봅시다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67458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BBDC95AF-9317-DF42-A0D8-EEF22FE6BBE0}"/>
              </a:ext>
            </a:extLst>
          </p:cNvPr>
          <p:cNvGrpSpPr/>
          <p:nvPr/>
        </p:nvGrpSpPr>
        <p:grpSpPr>
          <a:xfrm>
            <a:off x="152400" y="177800"/>
            <a:ext cx="8509000" cy="1365398"/>
            <a:chOff x="152400" y="177800"/>
            <a:chExt cx="8509000" cy="136539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B78EC44-53E2-E948-BD17-6ABE16E6F8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9" t="2265" r="28967" b="80338"/>
            <a:stretch/>
          </p:blipFill>
          <p:spPr>
            <a:xfrm>
              <a:off x="152400" y="177800"/>
              <a:ext cx="8509000" cy="1365398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6F7A33A-EFE1-0343-95D1-B556F21F5767}"/>
                </a:ext>
              </a:extLst>
            </p:cNvPr>
            <p:cNvSpPr txBox="1"/>
            <p:nvPr/>
          </p:nvSpPr>
          <p:spPr>
            <a:xfrm>
              <a:off x="494787" y="475783"/>
              <a:ext cx="399821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메아리 봇 만들기</a:t>
              </a:r>
              <a:endParaRPr lang="ko-KR" altLang="en-US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9DF3BB5-D457-6F42-B7E9-E8B3D82B16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91"/>
          <a:stretch/>
        </p:blipFill>
        <p:spPr>
          <a:xfrm>
            <a:off x="-1" y="1543198"/>
            <a:ext cx="12193433" cy="5314801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4E2410-3009-0B4A-BA6E-8A0F12F1E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ore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우리는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어떤 프로그램을 만들것인가요</a:t>
            </a:r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?</a:t>
            </a:r>
          </a:p>
          <a:p>
            <a:pPr marL="0" indent="0">
              <a:buNone/>
            </a:pPr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sym typeface="Wingdings" pitchFamily="2" charset="2"/>
              </a:rPr>
              <a:t>	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sym typeface="Wingdings" pitchFamily="2" charset="2"/>
              </a:rPr>
              <a:t> 메아리 봇</a:t>
            </a:r>
            <a:endParaRPr kumimoji="1" lang="en-US" altLang="ko-KR" sz="3200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</a:endParaRPr>
          </a:p>
          <a:p>
            <a:r>
              <a:rPr kumimoji="1" lang="ko-Kore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어떤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기능이 있어야 할까요</a:t>
            </a:r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?</a:t>
            </a:r>
          </a:p>
          <a:p>
            <a:pPr lvl="1"/>
            <a:r>
              <a:rPr kumimoji="1"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글자를 입력하면</a:t>
            </a:r>
            <a:r>
              <a:rPr kumimoji="1"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,</a:t>
            </a:r>
            <a:r>
              <a:rPr kumimoji="1"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</a:t>
            </a:r>
            <a:r>
              <a:rPr kumimoji="1" lang="ko-KR" alt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입력한대로</a:t>
            </a:r>
            <a:r>
              <a:rPr kumimoji="1"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대답하는 봇을 만들어보겠습니다</a:t>
            </a:r>
            <a:r>
              <a:rPr kumimoji="1"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76418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C34A11-9A79-4FD1-ACC5-D83B8D91A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2" r="22718"/>
          <a:stretch/>
        </p:blipFill>
        <p:spPr>
          <a:xfrm>
            <a:off x="1833217" y="685800"/>
            <a:ext cx="8423966" cy="5600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36EA12-B8EA-4113-9666-2CB037FD4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2" t="18889" r="27197" b="16667"/>
          <a:stretch/>
        </p:blipFill>
        <p:spPr>
          <a:xfrm>
            <a:off x="2433983" y="1295400"/>
            <a:ext cx="7197034" cy="441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0D61FE-4FFD-4CE5-9010-E794C1B318CA}"/>
              </a:ext>
            </a:extLst>
          </p:cNvPr>
          <p:cNvSpPr txBox="1"/>
          <p:nvPr/>
        </p:nvSpPr>
        <p:spPr>
          <a:xfrm>
            <a:off x="4338160" y="3044280"/>
            <a:ext cx="35157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같이 해봅시다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4791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BBDC95AF-9317-DF42-A0D8-EEF22FE6BBE0}"/>
              </a:ext>
            </a:extLst>
          </p:cNvPr>
          <p:cNvGrpSpPr/>
          <p:nvPr/>
        </p:nvGrpSpPr>
        <p:grpSpPr>
          <a:xfrm>
            <a:off x="152400" y="177800"/>
            <a:ext cx="8509000" cy="1365398"/>
            <a:chOff x="152400" y="177800"/>
            <a:chExt cx="8509000" cy="136539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B78EC44-53E2-E948-BD17-6ABE16E6F8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9" t="2265" r="28967" b="80338"/>
            <a:stretch/>
          </p:blipFill>
          <p:spPr>
            <a:xfrm>
              <a:off x="152400" y="177800"/>
              <a:ext cx="8509000" cy="1365398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6F7A33A-EFE1-0343-95D1-B556F21F5767}"/>
                </a:ext>
              </a:extLst>
            </p:cNvPr>
            <p:cNvSpPr txBox="1"/>
            <p:nvPr/>
          </p:nvSpPr>
          <p:spPr>
            <a:xfrm>
              <a:off x="494787" y="475783"/>
              <a:ext cx="3998210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메아리 봇 만들기</a:t>
              </a:r>
              <a:endParaRPr lang="ko-KR" altLang="en-US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9DF3BB5-D457-6F42-B7E9-E8B3D82B16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91"/>
          <a:stretch/>
        </p:blipFill>
        <p:spPr>
          <a:xfrm>
            <a:off x="-1" y="1543198"/>
            <a:ext cx="12193433" cy="5314801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4E2410-3009-0B4A-BA6E-8A0F12F1E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ore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import telegram</a:t>
            </a:r>
          </a:p>
          <a:p>
            <a:r>
              <a:rPr kumimoji="1" lang="en-US" altLang="ko-Kore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bot = </a:t>
            </a:r>
            <a:r>
              <a:rPr kumimoji="1" lang="en-US" altLang="ko-Kore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telegram.bot</a:t>
            </a:r>
            <a:r>
              <a:rPr kumimoji="1" lang="en-US" altLang="ko-Kore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(‘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토큰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’)</a:t>
            </a:r>
          </a:p>
          <a:p>
            <a:pPr lvl="1"/>
            <a:r>
              <a:rPr kumimoji="1"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BotFather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이 제공하는 토큰 값을 입력합니다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</a:p>
          <a:p>
            <a:pPr lvl="1"/>
            <a:endParaRPr kumimoji="1"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</a:endParaRPr>
          </a:p>
          <a:p>
            <a:r>
              <a:rPr kumimoji="1" lang="en-US" altLang="ko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bot.get_updates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()</a:t>
            </a:r>
          </a:p>
          <a:p>
            <a:pPr lvl="1"/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Bot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을 통해 들어온 메시지를 확인하는 함수입니다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</a:p>
          <a:p>
            <a:pPr lvl="1"/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들어오는 모든 메시지가 나타나기 때문에 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offset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을 통해 제한을 두어야 합니다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</a:p>
          <a:p>
            <a:endParaRPr kumimoji="1" lang="en-US" altLang="ko-Kore-KR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</a:endParaRPr>
          </a:p>
          <a:p>
            <a:r>
              <a:rPr kumimoji="1" lang="en-US" altLang="ko-Kore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bot.get_updates</a:t>
            </a:r>
            <a:r>
              <a:rPr kumimoji="1" lang="en-US" altLang="ko-Kore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().</a:t>
            </a:r>
            <a:r>
              <a:rPr kumimoji="1" lang="en-US" altLang="ko-Kore-KR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message.reply_text</a:t>
            </a:r>
            <a:r>
              <a:rPr kumimoji="1" lang="en-US" altLang="ko-Kore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()</a:t>
            </a:r>
          </a:p>
          <a:p>
            <a:pPr lvl="1"/>
            <a:r>
              <a:rPr kumimoji="1" lang="ko-Kore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메시지에</a:t>
            </a:r>
            <a:r>
              <a:rPr kumimoji="1"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답장하는 함수입니다</a:t>
            </a:r>
            <a:r>
              <a:rPr kumimoji="1"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  <a:endParaRPr kumimoji="1" lang="ko-Kore-KR" altLang="en-US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8377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BBDC95AF-9317-DF42-A0D8-EEF22FE6BBE0}"/>
              </a:ext>
            </a:extLst>
          </p:cNvPr>
          <p:cNvGrpSpPr/>
          <p:nvPr/>
        </p:nvGrpSpPr>
        <p:grpSpPr>
          <a:xfrm>
            <a:off x="152400" y="177800"/>
            <a:ext cx="8509000" cy="1365398"/>
            <a:chOff x="152400" y="177800"/>
            <a:chExt cx="8509000" cy="136539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B78EC44-53E2-E948-BD17-6ABE16E6F8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9" t="2265" r="28967" b="80338"/>
            <a:stretch/>
          </p:blipFill>
          <p:spPr>
            <a:xfrm>
              <a:off x="152400" y="177800"/>
              <a:ext cx="8509000" cy="1365398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6F7A33A-EFE1-0343-95D1-B556F21F5767}"/>
                </a:ext>
              </a:extLst>
            </p:cNvPr>
            <p:cNvSpPr txBox="1"/>
            <p:nvPr/>
          </p:nvSpPr>
          <p:spPr>
            <a:xfrm>
              <a:off x="494787" y="475783"/>
              <a:ext cx="474200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메아리 봇 실행 결과</a:t>
              </a:r>
              <a:endParaRPr lang="ko-KR" altLang="en-US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9DF3BB5-D457-6F42-B7E9-E8B3D82B16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91"/>
          <a:stretch/>
        </p:blipFill>
        <p:spPr>
          <a:xfrm>
            <a:off x="-1" y="1543198"/>
            <a:ext cx="12193433" cy="5314801"/>
          </a:xfrm>
          <a:prstGeom prst="rect">
            <a:avLst/>
          </a:prstGeom>
        </p:spPr>
      </p:pic>
      <p:pic>
        <p:nvPicPr>
          <p:cNvPr id="10" name="내용 개체 틀 9" descr="텍스트이(가) 표시된 사진&#10;&#10;자동 생성된 설명">
            <a:extLst>
              <a:ext uri="{FF2B5EF4-FFF2-40B4-BE49-F238E27FC236}">
                <a16:creationId xmlns:a16="http://schemas.microsoft.com/office/drawing/2014/main" id="{A02F053B-1D9F-9244-B96E-93951097BB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804" y="1418120"/>
            <a:ext cx="10240392" cy="5718175"/>
          </a:xfrm>
        </p:spPr>
      </p:pic>
    </p:spTree>
    <p:extLst>
      <p:ext uri="{BB962C8B-B14F-4D97-AF65-F5344CB8AC3E}">
        <p14:creationId xmlns:p14="http://schemas.microsoft.com/office/powerpoint/2010/main" val="764967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C34A11-9A79-4FD1-ACC5-D83B8D91A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2" r="22718"/>
          <a:stretch/>
        </p:blipFill>
        <p:spPr>
          <a:xfrm>
            <a:off x="1833217" y="685800"/>
            <a:ext cx="8423966" cy="5600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36EA12-B8EA-4113-9666-2CB037FD4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2" t="18889" r="27197" b="16667"/>
          <a:stretch/>
        </p:blipFill>
        <p:spPr>
          <a:xfrm>
            <a:off x="2433983" y="1295400"/>
            <a:ext cx="7197034" cy="441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0D61FE-4FFD-4CE5-9010-E794C1B318CA}"/>
              </a:ext>
            </a:extLst>
          </p:cNvPr>
          <p:cNvSpPr txBox="1"/>
          <p:nvPr/>
        </p:nvSpPr>
        <p:spPr>
          <a:xfrm>
            <a:off x="4252402" y="3044280"/>
            <a:ext cx="36872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좀 더 해봅시다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3701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C34A11-9A79-4FD1-ACC5-D83B8D91A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2" r="22718"/>
          <a:stretch/>
        </p:blipFill>
        <p:spPr>
          <a:xfrm>
            <a:off x="1833217" y="685800"/>
            <a:ext cx="8423966" cy="5600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36EA12-B8EA-4113-9666-2CB037FD4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2" t="18889" r="27197" b="16667"/>
          <a:stretch/>
        </p:blipFill>
        <p:spPr>
          <a:xfrm>
            <a:off x="2433983" y="1295400"/>
            <a:ext cx="7197034" cy="441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0D61FE-4FFD-4CE5-9010-E794C1B318CA}"/>
              </a:ext>
            </a:extLst>
          </p:cNvPr>
          <p:cNvSpPr txBox="1"/>
          <p:nvPr/>
        </p:nvSpPr>
        <p:spPr>
          <a:xfrm>
            <a:off x="3667314" y="3044280"/>
            <a:ext cx="48574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무엇이든 물어보세요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091763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C34A11-9A79-4FD1-ACC5-D83B8D91A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2" r="22718"/>
          <a:stretch/>
        </p:blipFill>
        <p:spPr>
          <a:xfrm>
            <a:off x="2667000" y="685800"/>
            <a:ext cx="6756400" cy="5600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36EA12-B8EA-4113-9666-2CB037FD4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2" t="18889" r="27197" b="16667"/>
          <a:stretch/>
        </p:blipFill>
        <p:spPr>
          <a:xfrm>
            <a:off x="3187700" y="1295400"/>
            <a:ext cx="5689600" cy="441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0D61FE-4FFD-4CE5-9010-E794C1B318CA}"/>
              </a:ext>
            </a:extLst>
          </p:cNvPr>
          <p:cNvSpPr txBox="1"/>
          <p:nvPr/>
        </p:nvSpPr>
        <p:spPr>
          <a:xfrm>
            <a:off x="4855924" y="3044280"/>
            <a:ext cx="24801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멘토링 끝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16418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C34A11-9A79-4FD1-ACC5-D83B8D91AC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2" r="22718"/>
          <a:stretch/>
        </p:blipFill>
        <p:spPr>
          <a:xfrm>
            <a:off x="2667000" y="685800"/>
            <a:ext cx="6756400" cy="5600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36EA12-B8EA-4113-9666-2CB037FD41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2" t="18889" r="27197" b="16667"/>
          <a:stretch/>
        </p:blipFill>
        <p:spPr>
          <a:xfrm>
            <a:off x="3187700" y="1295400"/>
            <a:ext cx="5689600" cy="441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0D61FE-4FFD-4CE5-9010-E794C1B318CA}"/>
              </a:ext>
            </a:extLst>
          </p:cNvPr>
          <p:cNvSpPr txBox="1"/>
          <p:nvPr/>
        </p:nvSpPr>
        <p:spPr>
          <a:xfrm>
            <a:off x="3593553" y="3044280"/>
            <a:ext cx="50048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지난 시간에 우리는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866211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355ED784-5C4E-46CD-8BF4-8284939EA2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91"/>
          <a:stretch/>
        </p:blipFill>
        <p:spPr>
          <a:xfrm>
            <a:off x="-1" y="1543198"/>
            <a:ext cx="12193433" cy="5314801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56309A31-A69F-43DD-A0C2-63AEB4EF8ABB}"/>
              </a:ext>
            </a:extLst>
          </p:cNvPr>
          <p:cNvGrpSpPr/>
          <p:nvPr/>
        </p:nvGrpSpPr>
        <p:grpSpPr>
          <a:xfrm>
            <a:off x="152400" y="177800"/>
            <a:ext cx="8509000" cy="1365398"/>
            <a:chOff x="152400" y="177800"/>
            <a:chExt cx="8509000" cy="1365398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7A8BF89-1D84-4E08-8920-71F52E2F6F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9" t="2265" r="28967" b="80338"/>
            <a:stretch/>
          </p:blipFill>
          <p:spPr>
            <a:xfrm>
              <a:off x="152400" y="177800"/>
              <a:ext cx="8509000" cy="136539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608793-0752-46B8-A8D9-A06819AD6DC6}"/>
                </a:ext>
              </a:extLst>
            </p:cNvPr>
            <p:cNvSpPr txBox="1"/>
            <p:nvPr/>
          </p:nvSpPr>
          <p:spPr>
            <a:xfrm>
              <a:off x="494787" y="475783"/>
              <a:ext cx="546656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지난 시간에 우리는</a:t>
              </a:r>
              <a:r>
                <a:rPr lang="en-US" altLang="ko-KR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…</a:t>
              </a:r>
              <a:endParaRPr lang="ko-KR" altLang="en-US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09AAC06-7EC5-4321-AA55-3D1FF5EF4CB5}"/>
              </a:ext>
            </a:extLst>
          </p:cNvPr>
          <p:cNvSpPr txBox="1"/>
          <p:nvPr/>
        </p:nvSpPr>
        <p:spPr>
          <a:xfrm>
            <a:off x="679450" y="2105104"/>
            <a:ext cx="1083309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당근마켓에서</a:t>
            </a:r>
            <a:r>
              <a:rPr kumimoji="1"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데이터를 가져오는 방법을 배웠습니다</a:t>
            </a:r>
            <a:r>
              <a:rPr kumimoji="1"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</a:p>
          <a:p>
            <a:endParaRPr kumimoji="1"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</a:endParaRPr>
          </a:p>
          <a:p>
            <a:pPr lvl="1"/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인터넷에서 중고거래 데이터를 가져오는 방법은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?</a:t>
            </a:r>
          </a:p>
          <a:p>
            <a:pPr marL="274320" lvl="1" indent="0">
              <a:buNone/>
            </a:pP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sym typeface="Wingdings" pitchFamily="2" charset="2"/>
              </a:rPr>
              <a:t>	</a:t>
            </a:r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sym typeface="Wingdings" pitchFamily="2" charset="2"/>
              </a:rPr>
              <a:t> 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Wingdings" pitchFamily="2" charset="2"/>
              </a:rPr>
              <a:t>requests</a:t>
            </a:r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cs typeface="Menlo" panose="020B0609030804020204" pitchFamily="49" charset="0"/>
                <a:sym typeface="Wingdings" pitchFamily="2" charset="2"/>
              </a:rPr>
              <a:t> </a:t>
            </a:r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sym typeface="Wingdings" pitchFamily="2" charset="2"/>
              </a:rPr>
              <a:t>패키지</a:t>
            </a:r>
            <a:endParaRPr kumimoji="1"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  <a:sym typeface="Wingdings" pitchFamily="2" charset="2"/>
            </a:endParaRPr>
          </a:p>
          <a:p>
            <a:pPr marL="274320" lvl="1" indent="0">
              <a:buNone/>
            </a:pPr>
            <a:endParaRPr kumimoji="1"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</a:endParaRPr>
          </a:p>
          <a:p>
            <a:pPr lvl="1"/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가져온 데이터를 원하는 형태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(</a:t>
            </a:r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제목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,</a:t>
            </a:r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가격 등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)</a:t>
            </a:r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가공해주는 패키지는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?</a:t>
            </a:r>
          </a:p>
          <a:p>
            <a:pPr marL="274320" lvl="1" indent="0">
              <a:buNone/>
            </a:pP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sym typeface="Wingdings" pitchFamily="2" charset="2"/>
              </a:rPr>
              <a:t>	</a:t>
            </a:r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sym typeface="Wingdings" pitchFamily="2" charset="2"/>
              </a:rPr>
              <a:t> </a:t>
            </a:r>
            <a:r>
              <a:rPr kumimoji="1" lang="en-US" altLang="ko-KR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Wingdings" pitchFamily="2" charset="2"/>
              </a:rPr>
              <a:t>beautifulSoup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Wingdings" pitchFamily="2" charset="2"/>
              </a:rPr>
              <a:t>(bs4)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cs typeface="Menlo" panose="020B0609030804020204" pitchFamily="49" charset="0"/>
                <a:sym typeface="Wingdings" pitchFamily="2" charset="2"/>
              </a:rPr>
              <a:t> </a:t>
            </a:r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sym typeface="Wingdings" pitchFamily="2" charset="2"/>
              </a:rPr>
              <a:t>패키지</a:t>
            </a:r>
            <a:endParaRPr kumimoji="1"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  <a:sym typeface="Wingdings" pitchFamily="2" charset="2"/>
            </a:endParaRPr>
          </a:p>
          <a:p>
            <a:pPr marL="274320" lvl="1" indent="0">
              <a:buNone/>
            </a:pPr>
            <a:endParaRPr kumimoji="1"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  <a:sym typeface="Wingdings" pitchFamily="2" charset="2"/>
            </a:endParaRPr>
          </a:p>
          <a:p>
            <a:pPr lvl="1"/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원하는 값이 제대로 나타났는지 확인해주는 함수는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?</a:t>
            </a:r>
          </a:p>
          <a:p>
            <a:pPr marL="274320" lvl="1" indent="0">
              <a:buNone/>
            </a:pP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sym typeface="Wingdings" pitchFamily="2" charset="2"/>
              </a:rPr>
              <a:t>	</a:t>
            </a:r>
            <a:r>
              <a:rPr kumimoji="1"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  <a:sym typeface="Wingdings" pitchFamily="2" charset="2"/>
              </a:rPr>
              <a:t> </a:t>
            </a:r>
            <a:r>
              <a:rPr kumimoji="1"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sym typeface="Wingdings" pitchFamily="2" charset="2"/>
              </a:rPr>
              <a:t>print()</a:t>
            </a:r>
            <a:endParaRPr kumimoji="1"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210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C34A11-9A79-4FD1-ACC5-D83B8D91A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2" r="22718"/>
          <a:stretch/>
        </p:blipFill>
        <p:spPr>
          <a:xfrm>
            <a:off x="2667000" y="685800"/>
            <a:ext cx="6756400" cy="5600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36EA12-B8EA-4113-9666-2CB037FD4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2" t="18889" r="27197" b="16667"/>
          <a:stretch/>
        </p:blipFill>
        <p:spPr>
          <a:xfrm>
            <a:off x="3187700" y="1295400"/>
            <a:ext cx="5689600" cy="441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0D61FE-4FFD-4CE5-9010-E794C1B318CA}"/>
              </a:ext>
            </a:extLst>
          </p:cNvPr>
          <p:cNvSpPr txBox="1"/>
          <p:nvPr/>
        </p:nvSpPr>
        <p:spPr>
          <a:xfrm>
            <a:off x="4173041" y="3044280"/>
            <a:ext cx="38459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이번 시간에는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1785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C34A11-9A79-4FD1-ACC5-D83B8D91A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2" r="22718"/>
          <a:stretch/>
        </p:blipFill>
        <p:spPr>
          <a:xfrm>
            <a:off x="2667000" y="685800"/>
            <a:ext cx="6756400" cy="5600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36EA12-B8EA-4113-9666-2CB037FD4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2" t="18889" r="27197" b="16667"/>
          <a:stretch/>
        </p:blipFill>
        <p:spPr>
          <a:xfrm>
            <a:off x="3187700" y="1295400"/>
            <a:ext cx="5689600" cy="441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0D61FE-4FFD-4CE5-9010-E794C1B318CA}"/>
              </a:ext>
            </a:extLst>
          </p:cNvPr>
          <p:cNvSpPr txBox="1"/>
          <p:nvPr/>
        </p:nvSpPr>
        <p:spPr>
          <a:xfrm>
            <a:off x="4165023" y="2705725"/>
            <a:ext cx="386195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이번 시간에는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48101A-B895-C846-A70D-33159FBA3D2C}"/>
              </a:ext>
            </a:extLst>
          </p:cNvPr>
          <p:cNvSpPr txBox="1"/>
          <p:nvPr/>
        </p:nvSpPr>
        <p:spPr>
          <a:xfrm>
            <a:off x="3314633" y="3315325"/>
            <a:ext cx="55627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텔레그램을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 살펴봅시다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18825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BBDC95AF-9317-DF42-A0D8-EEF22FE6BBE0}"/>
              </a:ext>
            </a:extLst>
          </p:cNvPr>
          <p:cNvGrpSpPr/>
          <p:nvPr/>
        </p:nvGrpSpPr>
        <p:grpSpPr>
          <a:xfrm>
            <a:off x="152400" y="177800"/>
            <a:ext cx="8509000" cy="1365398"/>
            <a:chOff x="152400" y="177800"/>
            <a:chExt cx="8509000" cy="136539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B78EC44-53E2-E948-BD17-6ABE16E6F8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9" t="2265" r="28967" b="80338"/>
            <a:stretch/>
          </p:blipFill>
          <p:spPr>
            <a:xfrm>
              <a:off x="152400" y="177800"/>
              <a:ext cx="8509000" cy="1365398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6F7A33A-EFE1-0343-95D1-B556F21F5767}"/>
                </a:ext>
              </a:extLst>
            </p:cNvPr>
            <p:cNvSpPr txBox="1"/>
            <p:nvPr/>
          </p:nvSpPr>
          <p:spPr>
            <a:xfrm>
              <a:off x="494787" y="475783"/>
              <a:ext cx="557877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텔레그램이</a:t>
              </a:r>
              <a:r>
                <a:rPr lang="ko-KR" altLang="en-US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 무엇인가요</a:t>
              </a:r>
              <a:r>
                <a:rPr lang="en-US" altLang="ko-KR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?</a:t>
              </a:r>
              <a:endParaRPr lang="ko-KR" altLang="en-US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9DF3BB5-D457-6F42-B7E9-E8B3D82B16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91"/>
          <a:stretch/>
        </p:blipFill>
        <p:spPr>
          <a:xfrm>
            <a:off x="-1" y="1543198"/>
            <a:ext cx="12193433" cy="5314801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4E2410-3009-0B4A-BA6E-8A0F12F1E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ore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텔레그램은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세계적으로 가장 인기있고</a:t>
            </a:r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,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현재 유일하게</a:t>
            </a:r>
            <a:b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</a:b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무료로 사용할 수 있는 메시지 전송 도구입니다</a:t>
            </a:r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</a:p>
          <a:p>
            <a:endParaRPr kumimoji="1" lang="en-US" altLang="ko-KR" sz="3200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</a:endParaRPr>
          </a:p>
          <a:p>
            <a:r>
              <a:rPr kumimoji="1" lang="ko-Kore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텔레그램으로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새로 올라온 중고 상품에 대한 시세를 조회하고</a:t>
            </a:r>
            <a:b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</a:b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가격에 대한 알림을 </a:t>
            </a:r>
            <a:r>
              <a:rPr kumimoji="1" lang="ko-KR" alt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받아볼겁니다</a:t>
            </a:r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202572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C34A11-9A79-4FD1-ACC5-D83B8D91A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2" r="22718"/>
          <a:stretch/>
        </p:blipFill>
        <p:spPr>
          <a:xfrm>
            <a:off x="1833217" y="685800"/>
            <a:ext cx="8423966" cy="56007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136EA12-B8EA-4113-9666-2CB037FD41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2" t="18889" r="27197" b="16667"/>
          <a:stretch/>
        </p:blipFill>
        <p:spPr>
          <a:xfrm>
            <a:off x="2433983" y="1295400"/>
            <a:ext cx="7197034" cy="441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0D61FE-4FFD-4CE5-9010-E794C1B318CA}"/>
              </a:ext>
            </a:extLst>
          </p:cNvPr>
          <p:cNvSpPr txBox="1"/>
          <p:nvPr/>
        </p:nvSpPr>
        <p:spPr>
          <a:xfrm>
            <a:off x="3541465" y="3044280"/>
            <a:ext cx="51090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텔레그램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 설치하세요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84441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BBDC95AF-9317-DF42-A0D8-EEF22FE6BBE0}"/>
              </a:ext>
            </a:extLst>
          </p:cNvPr>
          <p:cNvGrpSpPr/>
          <p:nvPr/>
        </p:nvGrpSpPr>
        <p:grpSpPr>
          <a:xfrm>
            <a:off x="152400" y="177800"/>
            <a:ext cx="8509000" cy="1365398"/>
            <a:chOff x="152400" y="177800"/>
            <a:chExt cx="8509000" cy="136539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B78EC44-53E2-E948-BD17-6ABE16E6F8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9" t="2265" r="28967" b="80338"/>
            <a:stretch/>
          </p:blipFill>
          <p:spPr>
            <a:xfrm>
              <a:off x="152400" y="177800"/>
              <a:ext cx="8509000" cy="1365398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6F7A33A-EFE1-0343-95D1-B556F21F5767}"/>
                </a:ext>
              </a:extLst>
            </p:cNvPr>
            <p:cNvSpPr txBox="1"/>
            <p:nvPr/>
          </p:nvSpPr>
          <p:spPr>
            <a:xfrm>
              <a:off x="494787" y="475783"/>
              <a:ext cx="233749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Bot</a:t>
              </a:r>
              <a:r>
                <a:rPr lang="ko-KR" altLang="en-US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이란</a:t>
              </a:r>
              <a:r>
                <a:rPr lang="en-US" altLang="ko-KR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?</a:t>
              </a:r>
              <a:endParaRPr lang="ko-KR" altLang="en-US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9DF3BB5-D457-6F42-B7E9-E8B3D82B16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91"/>
          <a:stretch/>
        </p:blipFill>
        <p:spPr>
          <a:xfrm>
            <a:off x="-1" y="1543198"/>
            <a:ext cx="12193433" cy="5314801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4E2410-3009-0B4A-BA6E-8A0F12F1E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ore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파이썬에서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</a:t>
            </a:r>
            <a:r>
              <a:rPr kumimoji="1" lang="ko-KR" alt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텔레그램을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통해 메시지를 보내기 위해서는</a:t>
            </a:r>
            <a:b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</a:br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Bot(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봇</a:t>
            </a:r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)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을 활용해야 합니다</a:t>
            </a:r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</a:p>
          <a:p>
            <a:endParaRPr kumimoji="1" lang="en-US" altLang="ko-KR" sz="3200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</a:endParaRPr>
          </a:p>
          <a:p>
            <a:r>
              <a:rPr kumimoji="1" lang="en-US" altLang="ko-Kore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BotFather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을 통해 우리는 새로운 로봇을 </a:t>
            </a:r>
            <a:r>
              <a:rPr kumimoji="1" lang="ko-KR" altLang="en-US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만들겁니다</a:t>
            </a:r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8092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>
            <a:extLst>
              <a:ext uri="{FF2B5EF4-FFF2-40B4-BE49-F238E27FC236}">
                <a16:creationId xmlns:a16="http://schemas.microsoft.com/office/drawing/2014/main" id="{BBDC95AF-9317-DF42-A0D8-EEF22FE6BBE0}"/>
              </a:ext>
            </a:extLst>
          </p:cNvPr>
          <p:cNvGrpSpPr/>
          <p:nvPr/>
        </p:nvGrpSpPr>
        <p:grpSpPr>
          <a:xfrm>
            <a:off x="152400" y="177800"/>
            <a:ext cx="8509000" cy="1365398"/>
            <a:chOff x="152400" y="177800"/>
            <a:chExt cx="8509000" cy="1365398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B78EC44-53E2-E948-BD17-6ABE16E6F8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49" t="2265" r="28967" b="80338"/>
            <a:stretch/>
          </p:blipFill>
          <p:spPr>
            <a:xfrm>
              <a:off x="152400" y="177800"/>
              <a:ext cx="8509000" cy="1365398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6F7A33A-EFE1-0343-95D1-B556F21F5767}"/>
                </a:ext>
              </a:extLst>
            </p:cNvPr>
            <p:cNvSpPr txBox="1"/>
            <p:nvPr/>
          </p:nvSpPr>
          <p:spPr>
            <a:xfrm>
              <a:off x="494787" y="475783"/>
              <a:ext cx="599715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BotFather</a:t>
              </a:r>
              <a:r>
                <a:rPr lang="en-US" altLang="ko-KR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 </a:t>
              </a:r>
              <a:r>
                <a:rPr lang="ko-KR" altLang="en-US" sz="4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배스킨라빈스 B" panose="02020603020101020101" pitchFamily="18" charset="-127"/>
                  <a:ea typeface="배스킨라빈스 B" panose="02020603020101020101" pitchFamily="18" charset="-127"/>
                </a:rPr>
                <a:t>을 알아봅시다</a:t>
              </a:r>
              <a:endParaRPr lang="ko-KR" altLang="en-US" sz="7200" dirty="0">
                <a:solidFill>
                  <a:schemeClr val="tx1">
                    <a:lumMod val="65000"/>
                    <a:lumOff val="35000"/>
                  </a:schemeClr>
                </a:solidFill>
                <a:latin typeface="배스킨라빈스 B" panose="02020603020101020101" pitchFamily="18" charset="-127"/>
                <a:ea typeface="배스킨라빈스 B" panose="02020603020101020101" pitchFamily="18" charset="-127"/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9DF3BB5-D457-6F42-B7E9-E8B3D82B16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91"/>
          <a:stretch/>
        </p:blipFill>
        <p:spPr>
          <a:xfrm>
            <a:off x="-1" y="1543198"/>
            <a:ext cx="12193433" cy="5314801"/>
          </a:xfrm>
          <a:prstGeom prst="rect">
            <a:avLst/>
          </a:prstGeom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4E2410-3009-0B4A-BA6E-8A0F12F1E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/</a:t>
            </a:r>
            <a:r>
              <a:rPr kumimoji="1"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newbot</a:t>
            </a:r>
            <a:endParaRPr kumimoji="1" lang="en-US" altLang="ko-KR" sz="3200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</a:endParaRPr>
          </a:p>
          <a:p>
            <a:pPr lvl="1"/>
            <a:r>
              <a:rPr kumimoji="1"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새로운 </a:t>
            </a:r>
            <a:r>
              <a:rPr kumimoji="1"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Bot</a:t>
            </a:r>
            <a:r>
              <a:rPr kumimoji="1"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을 만들 수 있는 명령어입니다</a:t>
            </a:r>
            <a:r>
              <a:rPr kumimoji="1"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</a:p>
          <a:p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/</a:t>
            </a:r>
            <a:r>
              <a:rPr kumimoji="1"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deletebot</a:t>
            </a:r>
            <a:endParaRPr kumimoji="1" lang="en-US" altLang="ko-KR" sz="3200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</a:endParaRPr>
          </a:p>
          <a:p>
            <a:pPr lvl="1"/>
            <a:r>
              <a:rPr kumimoji="1" lang="ko-KR" alt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만들어져있는</a:t>
            </a:r>
            <a:r>
              <a:rPr kumimoji="1"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</a:t>
            </a:r>
            <a:r>
              <a:rPr kumimoji="1"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Bot</a:t>
            </a:r>
            <a:r>
              <a:rPr kumimoji="1"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을 삭제할 수 있는 명령어입니다</a:t>
            </a:r>
            <a:r>
              <a:rPr kumimoji="1"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</a:p>
          <a:p>
            <a:pPr lvl="1"/>
            <a:endParaRPr kumimoji="1"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BR R" panose="02020603020101020101" pitchFamily="18" charset="-127"/>
              <a:ea typeface="BR R" panose="02020603020101020101" pitchFamily="18" charset="-127"/>
            </a:endParaRPr>
          </a:p>
          <a:p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Token(</a:t>
            </a:r>
            <a:r>
              <a:rPr kumimoji="1" lang="ko-KR" alt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토큰</a:t>
            </a:r>
            <a:r>
              <a:rPr kumimoji="1"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)</a:t>
            </a:r>
          </a:p>
          <a:p>
            <a:pPr lvl="1"/>
            <a:r>
              <a:rPr kumimoji="1"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Telegram</a:t>
            </a:r>
            <a:r>
              <a:rPr kumimoji="1"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에서 </a:t>
            </a:r>
            <a:r>
              <a:rPr kumimoji="1"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Bot</a:t>
            </a:r>
            <a:r>
              <a:rPr kumimoji="1"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 을 조종할 수 있는 </a:t>
            </a:r>
            <a:r>
              <a:rPr kumimoji="1" lang="ko-KR" altLang="en-US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비밀키입니다</a:t>
            </a:r>
            <a:r>
              <a:rPr kumimoji="1"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.</a:t>
            </a:r>
          </a:p>
          <a:p>
            <a:pPr lvl="1"/>
            <a:r>
              <a:rPr kumimoji="1" lang="ko-KR" altLang="en-US" sz="2800" dirty="0">
                <a:solidFill>
                  <a:schemeClr val="accent2">
                    <a:lumMod val="7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외부</a:t>
            </a:r>
            <a:r>
              <a:rPr kumimoji="1" lang="en-US" altLang="ko-KR" sz="2800" dirty="0">
                <a:solidFill>
                  <a:schemeClr val="accent2">
                    <a:lumMod val="7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(</a:t>
            </a:r>
            <a:r>
              <a:rPr kumimoji="1" lang="ko-KR" altLang="en-US" sz="2800" dirty="0">
                <a:solidFill>
                  <a:schemeClr val="accent2">
                    <a:lumMod val="7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블로그 등</a:t>
            </a:r>
            <a:r>
              <a:rPr kumimoji="1" lang="en-US" altLang="ko-KR" sz="2800" dirty="0">
                <a:solidFill>
                  <a:schemeClr val="accent2">
                    <a:lumMod val="7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)</a:t>
            </a:r>
            <a:r>
              <a:rPr kumimoji="1" lang="ko-KR" altLang="en-US" sz="2800" dirty="0">
                <a:solidFill>
                  <a:schemeClr val="accent2">
                    <a:lumMod val="7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에 노출되지 않도록 조심하세요</a:t>
            </a:r>
            <a:r>
              <a:rPr kumimoji="1" lang="en-US" altLang="ko-KR" sz="2800" dirty="0">
                <a:solidFill>
                  <a:schemeClr val="accent2">
                    <a:lumMod val="75000"/>
                  </a:schemeClr>
                </a:solidFill>
                <a:latin typeface="BR R" panose="02020603020101020101" pitchFamily="18" charset="-127"/>
                <a:ea typeface="BR R" panose="02020603020101020101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037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</TotalTime>
  <Words>291</Words>
  <Application>Microsoft Macintosh PowerPoint</Application>
  <PresentationFormat>와이드스크린</PresentationFormat>
  <Paragraphs>58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배스킨라빈스 B</vt:lpstr>
      <vt:lpstr>BR R</vt:lpstr>
      <vt:lpstr>맑은 고딕</vt:lpstr>
      <vt:lpstr>Arial</vt:lpstr>
      <vt:lpstr>Menlo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보연 윤</dc:creator>
  <cp:lastModifiedBy>헌주 이</cp:lastModifiedBy>
  <cp:revision>25</cp:revision>
  <dcterms:created xsi:type="dcterms:W3CDTF">2019-09-30T14:22:45Z</dcterms:created>
  <dcterms:modified xsi:type="dcterms:W3CDTF">2021-01-29T10:55:25Z</dcterms:modified>
</cp:coreProperties>
</file>

<file path=docProps/thumbnail.jpeg>
</file>